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71" r:id="rId1"/>
  </p:sldMasterIdLst>
  <p:notesMasterIdLst>
    <p:notesMasterId r:id="rId13"/>
  </p:notesMasterIdLst>
  <p:sldIdLst>
    <p:sldId id="256" r:id="rId2"/>
    <p:sldId id="257" r:id="rId3"/>
    <p:sldId id="273" r:id="rId4"/>
    <p:sldId id="261" r:id="rId5"/>
    <p:sldId id="260" r:id="rId6"/>
    <p:sldId id="269" r:id="rId7"/>
    <p:sldId id="258" r:id="rId8"/>
    <p:sldId id="267" r:id="rId9"/>
    <p:sldId id="263" r:id="rId10"/>
    <p:sldId id="271" r:id="rId11"/>
    <p:sldId id="272" r:id="rId12"/>
  </p:sldIdLst>
  <p:sldSz cx="9144000" cy="6858000" type="screen4x3"/>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2" d="100"/>
          <a:sy n="92" d="100"/>
        </p:scale>
        <p:origin x="-1576"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7C1F0B-BC0D-CE48-9208-F5C25213389D}" type="datetimeFigureOut">
              <a:rPr kumimoji="1" lang="zh-CN" altLang="en-US" smtClean="0"/>
              <a:t>12-6-5</a:t>
            </a:fld>
            <a:endParaRPr kumimoji="1"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35D3A3-F74D-6A48-B6BD-6EA49201DFCF}" type="slidenum">
              <a:rPr kumimoji="1" lang="zh-CN" altLang="en-US" smtClean="0"/>
              <a:t>‹#›</a:t>
            </a:fld>
            <a:endParaRPr kumimoji="1" lang="zh-CN" altLang="en-US"/>
          </a:p>
        </p:txBody>
      </p:sp>
    </p:spTree>
    <p:extLst>
      <p:ext uri="{BB962C8B-B14F-4D97-AF65-F5344CB8AC3E}">
        <p14:creationId xmlns:p14="http://schemas.microsoft.com/office/powerpoint/2010/main" val="9387002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A6BE1EF4-31ED-45C2-AC47-F2718A41336B}" type="datetimeFigureOut">
              <a:rPr lang="en-US" smtClean="0"/>
              <a:t>12-6-5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91475" y="6429375"/>
            <a:ext cx="876300" cy="292100"/>
          </a:xfrm>
        </p:spPr>
        <p:txBody>
          <a:bodyPr/>
          <a:lstStyle/>
          <a:p>
            <a:fld id="{B51EACD6-A525-4B49-8009-7F09B4461B46}" type="slidenum">
              <a:rPr lang="en-US" smtClean="0"/>
              <a:t>‹#›</a:t>
            </a:fld>
            <a:endParaRPr lang="en-US"/>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zh-CN" altLang="en-US" smtClean="0"/>
              <a:t>单击此处编辑母版标题样式</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a:p>
        </p:txBody>
      </p:sp>
      <p:sp>
        <p:nvSpPr>
          <p:cNvPr id="4" name="Date Placeholder 3"/>
          <p:cNvSpPr>
            <a:spLocks noGrp="1"/>
          </p:cNvSpPr>
          <p:nvPr>
            <p:ph type="dt" sz="half" idx="10"/>
          </p:nvPr>
        </p:nvSpPr>
        <p:spPr/>
        <p:txBody>
          <a:bodyPr/>
          <a:lstStyle/>
          <a:p>
            <a:fld id="{68433E20-A224-D445-9BE1-C333E0CEDF22}" type="datetimeFigureOut">
              <a:rPr kumimoji="1" lang="zh-CN" altLang="en-US" smtClean="0"/>
              <a:t>12-6-5</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6C1FFEE2-083D-0E42-9465-E6EEDB7876B6}" type="slidenum">
              <a:rPr kumimoji="1" lang="zh-CN" altLang="en-US" smtClean="0"/>
              <a:t>‹#›</a:t>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a:p>
        </p:txBody>
      </p:sp>
      <p:sp>
        <p:nvSpPr>
          <p:cNvPr id="4" name="Date Placeholder 3"/>
          <p:cNvSpPr>
            <a:spLocks noGrp="1"/>
          </p:cNvSpPr>
          <p:nvPr>
            <p:ph type="dt" sz="half" idx="10"/>
          </p:nvPr>
        </p:nvSpPr>
        <p:spPr/>
        <p:txBody>
          <a:bodyPr/>
          <a:lstStyle/>
          <a:p>
            <a:fld id="{68433E20-A224-D445-9BE1-C333E0CEDF22}" type="datetimeFigureOut">
              <a:rPr kumimoji="1" lang="zh-CN" altLang="en-US" smtClean="0"/>
              <a:t>12-6-5</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6C1FFEE2-083D-0E42-9465-E6EEDB7876B6}" type="slidenum">
              <a:rPr kumimoji="1" lang="zh-CN" altLang="en-US" smtClean="0"/>
              <a:t>‹#›</a:t>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68433E20-A224-D445-9BE1-C333E0CEDF22}" type="datetimeFigureOut">
              <a:rPr kumimoji="1" lang="zh-CN" altLang="en-US" smtClean="0"/>
              <a:t>12-6-5</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6C1FFEE2-083D-0E42-9465-E6EEDB7876B6}" type="slidenum">
              <a:rPr kumimoji="1" lang="zh-CN" altLang="en-US" smtClean="0"/>
              <a:t>‹#›</a:t>
            </a:fld>
            <a:endParaRPr kumimoji="1" lang="zh-CN" alt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zh-CN" altLang="en-US" smtClean="0"/>
              <a:t>单击此处编辑母版标题样式</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A6BE1EF4-31ED-45C2-AC47-F2718A41336B}" type="datetimeFigureOut">
              <a:rPr lang="en-US" smtClean="0"/>
              <a:t>12-6-5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EACD6-A525-4B49-8009-7F09B4461B46}" type="slidenum">
              <a:rPr lang="en-US" smtClean="0"/>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zh-CN" altLang="en-US" smtClean="0"/>
              <a:t>单击此处编辑母版标题样式</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8433E20-A224-D445-9BE1-C333E0CEDF22}" type="datetimeFigureOut">
              <a:rPr kumimoji="1" lang="zh-CN" altLang="en-US" smtClean="0"/>
              <a:t>12-6-5</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6C1FFEE2-083D-0E42-9465-E6EEDB7876B6}" type="slidenum">
              <a:rPr kumimoji="1" lang="zh-CN" altLang="en-US" smtClean="0"/>
              <a:t>‹#›</a:t>
            </a:fld>
            <a:endParaRPr kumimoji="1" lang="zh-CN" alt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zh-CN" altLang="en-US" smtClean="0"/>
              <a:t>单击此处编辑母版标题样式</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68433E20-A224-D445-9BE1-C333E0CEDF22}" type="datetimeFigureOut">
              <a:rPr kumimoji="1" lang="zh-CN" altLang="en-US" smtClean="0"/>
              <a:t>12-6-5</a:t>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6C1FFEE2-083D-0E42-9465-E6EEDB7876B6}" type="slidenum">
              <a:rPr kumimoji="1" lang="zh-CN" altLang="en-US" smtClean="0"/>
              <a:t>‹#›</a:t>
            </a:fld>
            <a:endParaRPr kumimoji="1" lang="zh-CN" alt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zh-CN" altLang="en-US" smtClean="0"/>
              <a:t>单击此处编辑母版标题样式</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68433E20-A224-D445-9BE1-C333E0CEDF22}" type="datetimeFigureOut">
              <a:rPr kumimoji="1" lang="zh-CN" altLang="en-US" smtClean="0"/>
              <a:t>12-6-5</a:t>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6C1FFEE2-083D-0E42-9465-E6EEDB7876B6}" type="slidenum">
              <a:rPr kumimoji="1" lang="zh-CN" altLang="en-US" smtClean="0"/>
              <a:t>‹#›</a:t>
            </a:fld>
            <a:endParaRPr kumimoji="1" lang="zh-CN" alt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zh-CN" altLang="en-US" smtClean="0"/>
              <a:t>单击此处编辑母版标题样式</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433E20-A224-D445-9BE1-C333E0CEDF22}" type="datetimeFigureOut">
              <a:rPr kumimoji="1" lang="zh-CN" altLang="en-US" smtClean="0"/>
              <a:t>12-6-5</a:t>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6C1FFEE2-083D-0E42-9465-E6EEDB7876B6}" type="slidenum">
              <a:rPr kumimoji="1" lang="zh-CN" altLang="en-US" smtClean="0"/>
              <a:t>‹#›</a:t>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68433E20-A224-D445-9BE1-C333E0CEDF22}" type="datetimeFigureOut">
              <a:rPr kumimoji="1" lang="zh-CN" altLang="en-US" smtClean="0"/>
              <a:t>12-6-5</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zh-CN" altLang="en-US" smtClean="0"/>
              <a:t>单击此处编辑母版标题样式</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zh-CN" altLang="en-US" smtClean="0"/>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将图片拖动到占位符，或单击添加图标</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68433E20-A224-D445-9BE1-C333E0CEDF22}" type="datetimeFigureOut">
              <a:rPr kumimoji="1" lang="zh-CN" altLang="en-US" smtClean="0"/>
              <a:t>12-6-5</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6C1FFEE2-083D-0E42-9465-E6EEDB7876B6}" type="slidenum">
              <a:rPr kumimoji="1" lang="zh-CN" altLang="en-US" smtClean="0"/>
              <a:t>‹#›</a:t>
            </a:fld>
            <a:endParaRPr kumimoji="1" lang="zh-CN" alt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zh-CN" altLang="en-US" smtClean="0"/>
              <a:t>单击此处编辑母版标题样式</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68433E20-A224-D445-9BE1-C333E0CEDF22}" type="datetimeFigureOut">
              <a:rPr kumimoji="1" lang="zh-CN" altLang="en-US" smtClean="0"/>
              <a:t>12-6-5</a:t>
            </a:fld>
            <a:endParaRPr kumimoji="1" lang="zh-CN" alt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kumimoji="1" lang="zh-CN" alt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6C1FFEE2-083D-0E42-9465-E6EEDB7876B6}"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sldLayoutIdLst>
    <p:sldLayoutId id="2147484372" r:id="rId1"/>
    <p:sldLayoutId id="2147484373" r:id="rId2"/>
    <p:sldLayoutId id="2147484374" r:id="rId3"/>
    <p:sldLayoutId id="2147484375" r:id="rId4"/>
    <p:sldLayoutId id="2147484376" r:id="rId5"/>
    <p:sldLayoutId id="2147484377" r:id="rId6"/>
    <p:sldLayoutId id="2147484378" r:id="rId7"/>
    <p:sldLayoutId id="2147484379" r:id="rId8"/>
    <p:sldLayoutId id="2147484380" r:id="rId9"/>
    <p:sldLayoutId id="2147484381" r:id="rId10"/>
    <p:sldLayoutId id="2147484382"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p:txBody>
          <a:bodyPr>
            <a:normAutofit/>
          </a:bodyPr>
          <a:lstStyle/>
          <a:p>
            <a:r>
              <a:rPr kumimoji="1" lang="en-US" altLang="zh-CN" dirty="0" smtClean="0">
                <a:solidFill>
                  <a:schemeClr val="tx2"/>
                </a:solidFill>
              </a:rPr>
              <a:t>Team Member:</a:t>
            </a:r>
          </a:p>
          <a:p>
            <a:r>
              <a:rPr lang="en-US" altLang="zh-CN" b="1" dirty="0" err="1" smtClean="0">
                <a:solidFill>
                  <a:schemeClr val="tx2"/>
                </a:solidFill>
              </a:rPr>
              <a:t>Dakuo</a:t>
            </a:r>
            <a:r>
              <a:rPr lang="en-US" altLang="zh-CN" b="1" dirty="0" smtClean="0">
                <a:solidFill>
                  <a:schemeClr val="tx2"/>
                </a:solidFill>
              </a:rPr>
              <a:t> Wang, Li </a:t>
            </a:r>
            <a:r>
              <a:rPr lang="en-US" altLang="zh-CN" b="1" dirty="0">
                <a:solidFill>
                  <a:schemeClr val="tx2"/>
                </a:solidFill>
              </a:rPr>
              <a:t>Zhang, </a:t>
            </a:r>
            <a:endParaRPr lang="en-US" altLang="zh-CN" b="1" dirty="0" smtClean="0">
              <a:solidFill>
                <a:schemeClr val="tx2"/>
              </a:solidFill>
            </a:endParaRPr>
          </a:p>
          <a:p>
            <a:r>
              <a:rPr lang="en-US" altLang="zh-CN" b="1" dirty="0" err="1" smtClean="0">
                <a:solidFill>
                  <a:schemeClr val="tx2"/>
                </a:solidFill>
              </a:rPr>
              <a:t>Xuejie</a:t>
            </a:r>
            <a:r>
              <a:rPr lang="en-US" altLang="zh-CN" b="1" dirty="0" smtClean="0">
                <a:solidFill>
                  <a:schemeClr val="tx2"/>
                </a:solidFill>
              </a:rPr>
              <a:t> Sun, </a:t>
            </a:r>
            <a:r>
              <a:rPr lang="en-US" altLang="zh-CN" b="1" dirty="0" smtClean="0"/>
              <a:t>Yang Liu</a:t>
            </a:r>
            <a:endParaRPr kumimoji="1" lang="zh-CN" altLang="en-US" dirty="0">
              <a:solidFill>
                <a:schemeClr val="tx2"/>
              </a:solidFill>
            </a:endParaRPr>
          </a:p>
        </p:txBody>
      </p:sp>
      <p:sp>
        <p:nvSpPr>
          <p:cNvPr id="2" name="标题 1"/>
          <p:cNvSpPr>
            <a:spLocks noGrp="1"/>
          </p:cNvSpPr>
          <p:nvPr>
            <p:ph type="title"/>
          </p:nvPr>
        </p:nvSpPr>
        <p:spPr/>
        <p:txBody>
          <a:bodyPr>
            <a:normAutofit fontScale="90000"/>
          </a:bodyPr>
          <a:lstStyle/>
          <a:p>
            <a:r>
              <a:rPr lang="en-US" altLang="zh-CN" dirty="0" smtClean="0"/>
              <a:t>Network Information Base (NIB) visualization system </a:t>
            </a:r>
            <a:endParaRPr kumimoji="1" lang="zh-CN" altLang="en-US" dirty="0"/>
          </a:p>
        </p:txBody>
      </p:sp>
    </p:spTree>
    <p:extLst>
      <p:ext uri="{BB962C8B-B14F-4D97-AF65-F5344CB8AC3E}">
        <p14:creationId xmlns:p14="http://schemas.microsoft.com/office/powerpoint/2010/main" val="2503764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en-US" altLang="zh-CN" sz="4000" b="1" dirty="0" smtClean="0">
                <a:solidFill>
                  <a:srgbClr val="1F497D"/>
                </a:solidFill>
              </a:rPr>
              <a:t>Front-end user interface (on device)</a:t>
            </a:r>
            <a:endParaRPr kumimoji="1" lang="zh-CN" altLang="en-US" sz="4000" b="1" dirty="0">
              <a:solidFill>
                <a:srgbClr val="1F497D"/>
              </a:solidFill>
            </a:endParaRPr>
          </a:p>
        </p:txBody>
      </p:sp>
      <p:sp>
        <p:nvSpPr>
          <p:cNvPr id="3" name="内容占位符 2"/>
          <p:cNvSpPr>
            <a:spLocks noGrp="1"/>
          </p:cNvSpPr>
          <p:nvPr>
            <p:ph sz="quarter" idx="13"/>
          </p:nvPr>
        </p:nvSpPr>
        <p:spPr/>
        <p:txBody>
          <a:bodyPr/>
          <a:lstStyle/>
          <a:p>
            <a:r>
              <a:rPr kumimoji="1" lang="en-US" altLang="zh-CN" sz="2400" dirty="0" smtClean="0"/>
              <a:t>We used JavaScript for this part, it can displayed on any web browser, including IPhone Safari and Android.</a:t>
            </a:r>
          </a:p>
          <a:p>
            <a:pPr marL="0" indent="0">
              <a:buNone/>
            </a:pPr>
            <a:endParaRPr kumimoji="1" lang="zh-CN" altLang="en-US" dirty="0"/>
          </a:p>
        </p:txBody>
      </p:sp>
      <p:pic>
        <p:nvPicPr>
          <p:cNvPr id="8" name="图片 7" descr="照片.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656" y="2290489"/>
            <a:ext cx="2630479" cy="3945719"/>
          </a:xfrm>
          <a:prstGeom prst="rect">
            <a:avLst/>
          </a:prstGeom>
        </p:spPr>
      </p:pic>
      <p:pic>
        <p:nvPicPr>
          <p:cNvPr id="4" name="图片 3"/>
          <p:cNvPicPr>
            <a:picLocks noChangeAspect="1"/>
          </p:cNvPicPr>
          <p:nvPr/>
        </p:nvPicPr>
        <p:blipFill>
          <a:blip r:embed="rId3"/>
          <a:stretch>
            <a:fillRect/>
          </a:stretch>
        </p:blipFill>
        <p:spPr>
          <a:xfrm>
            <a:off x="4642759" y="2294648"/>
            <a:ext cx="2614384" cy="3941560"/>
          </a:xfrm>
          <a:prstGeom prst="rect">
            <a:avLst/>
          </a:prstGeom>
        </p:spPr>
      </p:pic>
    </p:spTree>
    <p:extLst>
      <p:ext uri="{BB962C8B-B14F-4D97-AF65-F5344CB8AC3E}">
        <p14:creationId xmlns:p14="http://schemas.microsoft.com/office/powerpoint/2010/main" val="3376179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en-US" altLang="zh-CN" sz="4000" b="1" dirty="0" smtClean="0">
                <a:solidFill>
                  <a:srgbClr val="1F497D"/>
                </a:solidFill>
              </a:rPr>
              <a:t>Conclusion</a:t>
            </a:r>
            <a:endParaRPr kumimoji="1" lang="zh-CN" altLang="en-US" sz="4000" b="1" dirty="0">
              <a:solidFill>
                <a:srgbClr val="1F497D"/>
              </a:solidFill>
            </a:endParaRPr>
          </a:p>
        </p:txBody>
      </p:sp>
      <p:sp>
        <p:nvSpPr>
          <p:cNvPr id="3" name="内容占位符 2"/>
          <p:cNvSpPr>
            <a:spLocks noGrp="1"/>
          </p:cNvSpPr>
          <p:nvPr>
            <p:ph sz="quarter" idx="13"/>
          </p:nvPr>
        </p:nvSpPr>
        <p:spPr/>
        <p:txBody>
          <a:bodyPr>
            <a:normAutofit/>
          </a:bodyPr>
          <a:lstStyle/>
          <a:p>
            <a:r>
              <a:rPr lang="en-US" altLang="zh-CN" sz="2800" dirty="0"/>
              <a:t>We have design and implement a Network Information Base Visualization (NIBV) system based on the work of NIB system. Our goal is to build a user-friendly interface on the top of complex network topology. This NIBV system could dynamically reflect the change of the network. </a:t>
            </a:r>
          </a:p>
          <a:p>
            <a:r>
              <a:rPr lang="en-US" altLang="zh-CN" sz="2800" dirty="0"/>
              <a:t>The future work would be supporting more network types by the system. Also, the information presented by the visualization is very limited. The enhancement of the information presenting is another direction of our further work. </a:t>
            </a:r>
            <a:endParaRPr lang="zh-CN" altLang="zh-CN" sz="2800" dirty="0"/>
          </a:p>
        </p:txBody>
      </p:sp>
    </p:spTree>
    <p:extLst>
      <p:ext uri="{BB962C8B-B14F-4D97-AF65-F5344CB8AC3E}">
        <p14:creationId xmlns:p14="http://schemas.microsoft.com/office/powerpoint/2010/main" val="2356908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en-US" altLang="zh-CN" sz="4000" b="1" dirty="0" smtClean="0">
                <a:solidFill>
                  <a:srgbClr val="1F497D"/>
                </a:solidFill>
              </a:rPr>
              <a:t>Introduction</a:t>
            </a:r>
            <a:endParaRPr kumimoji="1" lang="zh-CN" altLang="en-US" sz="4000" b="1" dirty="0">
              <a:solidFill>
                <a:srgbClr val="1F497D"/>
              </a:solidFill>
            </a:endParaRPr>
          </a:p>
        </p:txBody>
      </p:sp>
      <p:sp>
        <p:nvSpPr>
          <p:cNvPr id="3" name="内容占位符 2"/>
          <p:cNvSpPr>
            <a:spLocks noGrp="1"/>
          </p:cNvSpPr>
          <p:nvPr>
            <p:ph sz="quarter" idx="13"/>
          </p:nvPr>
        </p:nvSpPr>
        <p:spPr/>
        <p:txBody>
          <a:bodyPr>
            <a:noAutofit/>
          </a:bodyPr>
          <a:lstStyle/>
          <a:p>
            <a:r>
              <a:rPr lang="en-US" altLang="zh-CN" sz="2400" dirty="0" smtClean="0"/>
              <a:t>We can design Network </a:t>
            </a:r>
            <a:r>
              <a:rPr lang="en-US" altLang="zh-CN" sz="2400" dirty="0"/>
              <a:t>Information Base (NIB) visualization </a:t>
            </a:r>
            <a:r>
              <a:rPr lang="en-US" altLang="zh-CN" sz="2400" dirty="0" smtClean="0"/>
              <a:t>system to </a:t>
            </a:r>
            <a:r>
              <a:rPr lang="en-US" altLang="zh-CN" sz="2400" dirty="0"/>
              <a:t>manage complex, evolving networks under given multi-network overlay construction algorithm. </a:t>
            </a:r>
            <a:endParaRPr lang="en-US" altLang="zh-CN" sz="2400" dirty="0" smtClean="0"/>
          </a:p>
          <a:p>
            <a:r>
              <a:rPr lang="en-US" altLang="zh-CN" sz="2400" dirty="0" smtClean="0"/>
              <a:t>In </a:t>
            </a:r>
            <a:r>
              <a:rPr lang="en-US" altLang="zh-CN" sz="2400" dirty="0"/>
              <a:t>order to build a network management dashboard, first it needs all the collected information (in a certain schema) stored in a database located in the central server. This conceptual global database should contain detailed information about the topology of different network (Ethernet, Wi-Fi, Bluetooth, </a:t>
            </a:r>
            <a:r>
              <a:rPr lang="en-US" altLang="zh-CN" sz="2400" dirty="0" err="1"/>
              <a:t>Zigbee</a:t>
            </a:r>
            <a:r>
              <a:rPr lang="en-US" altLang="zh-CN" sz="2400" dirty="0"/>
              <a:t>, Cellular) and protocol related Management Information Base (MIB) objects. </a:t>
            </a:r>
            <a:endParaRPr lang="en-US" altLang="zh-CN" sz="2400" dirty="0" smtClean="0"/>
          </a:p>
          <a:p>
            <a:r>
              <a:rPr lang="en-US" altLang="zh-CN" sz="2400" dirty="0" smtClean="0"/>
              <a:t>Then </a:t>
            </a:r>
            <a:r>
              <a:rPr lang="en-US" altLang="zh-CN" sz="2400" dirty="0"/>
              <a:t>it needs a visualization tool that enables the network administrator to visually observe the network status in real time. </a:t>
            </a:r>
            <a:endParaRPr kumimoji="1" lang="zh-CN" altLang="en-US" sz="2400" dirty="0"/>
          </a:p>
        </p:txBody>
      </p:sp>
    </p:spTree>
    <p:extLst>
      <p:ext uri="{BB962C8B-B14F-4D97-AF65-F5344CB8AC3E}">
        <p14:creationId xmlns:p14="http://schemas.microsoft.com/office/powerpoint/2010/main" val="2800943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en-US" altLang="zh-CN" sz="4000" b="1" dirty="0" smtClean="0">
                <a:solidFill>
                  <a:srgbClr val="1F497D"/>
                </a:solidFill>
              </a:rPr>
              <a:t>Related Work &amp; Contribution</a:t>
            </a:r>
            <a:endParaRPr kumimoji="1" lang="zh-CN" altLang="en-US" sz="4000" b="1" dirty="0">
              <a:solidFill>
                <a:srgbClr val="1F497D"/>
              </a:solidFill>
            </a:endParaRPr>
          </a:p>
        </p:txBody>
      </p:sp>
      <p:sp>
        <p:nvSpPr>
          <p:cNvPr id="3" name="内容占位符 2"/>
          <p:cNvSpPr>
            <a:spLocks noGrp="1"/>
          </p:cNvSpPr>
          <p:nvPr>
            <p:ph sz="quarter" idx="13"/>
          </p:nvPr>
        </p:nvSpPr>
        <p:spPr/>
        <p:txBody>
          <a:bodyPr>
            <a:normAutofit/>
          </a:bodyPr>
          <a:lstStyle/>
          <a:p>
            <a:r>
              <a:rPr lang="en-US" altLang="zh-CN" dirty="0"/>
              <a:t>Researchers have come up with several network management protocols/systems to manage and supervise the networks. </a:t>
            </a:r>
            <a:r>
              <a:rPr lang="en-US" altLang="zh-CN" dirty="0" smtClean="0"/>
              <a:t>To </a:t>
            </a:r>
            <a:r>
              <a:rPr lang="en-US" altLang="zh-CN" dirty="0"/>
              <a:t>deal with the multi-vendor environment of the typical installation, a network-management system is needed that is based on standardized network-management protocols and applications. Among which, the most outstanding ones are SNMP, SNMS, L-SNMS, LNMP, MINA and so on. </a:t>
            </a:r>
            <a:endParaRPr lang="en-US" altLang="zh-CN" dirty="0" smtClean="0"/>
          </a:p>
          <a:p>
            <a:r>
              <a:rPr lang="en-US" altLang="zh-CN" dirty="0" smtClean="0"/>
              <a:t>Why </a:t>
            </a:r>
            <a:r>
              <a:rPr lang="en-US" altLang="zh-CN" dirty="0"/>
              <a:t>is this </a:t>
            </a:r>
            <a:r>
              <a:rPr lang="en-US" altLang="zh-CN" dirty="0" smtClean="0"/>
              <a:t>our system </a:t>
            </a:r>
            <a:r>
              <a:rPr lang="en-US" altLang="zh-CN" dirty="0"/>
              <a:t>interesting? The most efficient way to analyze a network is to get data directly from database and do analysis, while in nowadays network scale, which is not possible. Even in small-scale networks, the analysis still requires expertise skills and </a:t>
            </a:r>
            <a:r>
              <a:rPr lang="en-US" altLang="zh-CN" dirty="0" smtClean="0"/>
              <a:t>knowledge. </a:t>
            </a:r>
            <a:r>
              <a:rPr lang="en-US" altLang="zh-CN" dirty="0"/>
              <a:t>O</a:t>
            </a:r>
            <a:r>
              <a:rPr lang="en-US" altLang="zh-CN" dirty="0" smtClean="0"/>
              <a:t>ur </a:t>
            </a:r>
            <a:r>
              <a:rPr lang="en-US" altLang="zh-CN" dirty="0"/>
              <a:t>system is a useful tool to help not only administrators but also engineers to understand the network, moreover, to handle the network.</a:t>
            </a:r>
            <a:endParaRPr lang="zh-CN" altLang="zh-CN" dirty="0"/>
          </a:p>
          <a:p>
            <a:endParaRPr kumimoji="1" lang="zh-CN" altLang="en-US" dirty="0"/>
          </a:p>
        </p:txBody>
      </p:sp>
    </p:spTree>
    <p:extLst>
      <p:ext uri="{BB962C8B-B14F-4D97-AF65-F5344CB8AC3E}">
        <p14:creationId xmlns:p14="http://schemas.microsoft.com/office/powerpoint/2010/main" val="350564732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5067"/>
            <a:ext cx="8229600" cy="1793648"/>
          </a:xfrm>
        </p:spPr>
        <p:txBody>
          <a:bodyPr>
            <a:normAutofit/>
          </a:bodyPr>
          <a:lstStyle/>
          <a:p>
            <a:r>
              <a:rPr lang="en-US" altLang="zh-CN" sz="4000" b="1" dirty="0" smtClean="0">
                <a:solidFill>
                  <a:srgbClr val="1F497D"/>
                </a:solidFill>
              </a:rPr>
              <a:t>Architecture of NIB Visualization System</a:t>
            </a:r>
            <a:endParaRPr kumimoji="1" lang="zh-CN" altLang="en-US" sz="4000" b="1" dirty="0">
              <a:solidFill>
                <a:srgbClr val="1F497D"/>
              </a:solidFill>
            </a:endParaRPr>
          </a:p>
        </p:txBody>
      </p:sp>
      <p:sp>
        <p:nvSpPr>
          <p:cNvPr id="3" name="内容占位符 2"/>
          <p:cNvSpPr>
            <a:spLocks noGrp="1"/>
          </p:cNvSpPr>
          <p:nvPr>
            <p:ph sz="quarter" idx="13"/>
          </p:nvPr>
        </p:nvSpPr>
        <p:spPr>
          <a:xfrm>
            <a:off x="457200" y="2050143"/>
            <a:ext cx="8229600" cy="3840163"/>
          </a:xfrm>
        </p:spPr>
        <p:txBody>
          <a:bodyPr>
            <a:normAutofit/>
          </a:bodyPr>
          <a:lstStyle/>
          <a:p>
            <a:pPr marL="742950" indent="-742950">
              <a:buFont typeface="+mj-lt"/>
              <a:buAutoNum type="arabicPeriod"/>
            </a:pPr>
            <a:r>
              <a:rPr kumimoji="1" lang="en-US" altLang="zh-CN" sz="3200" dirty="0" smtClean="0"/>
              <a:t>DATABASE</a:t>
            </a:r>
          </a:p>
          <a:p>
            <a:pPr marL="742950" indent="-742950">
              <a:buFont typeface="+mj-lt"/>
              <a:buAutoNum type="arabicPeriod"/>
            </a:pPr>
            <a:r>
              <a:rPr lang="en-US" altLang="zh-CN" sz="3200" dirty="0" smtClean="0"/>
              <a:t>Background Java Program (server end)</a:t>
            </a:r>
          </a:p>
          <a:p>
            <a:pPr marL="740664" indent="-742950">
              <a:buFont typeface="+mj-lt"/>
              <a:buAutoNum type="arabicPeriod"/>
            </a:pPr>
            <a:r>
              <a:rPr lang="en-US" altLang="zh-CN" sz="3200" dirty="0" smtClean="0"/>
              <a:t>Front-end user interface</a:t>
            </a:r>
            <a:r>
              <a:rPr kumimoji="1" lang="en-US" altLang="zh-CN" sz="3200" dirty="0" smtClean="0"/>
              <a:t>  (Visualization) </a:t>
            </a:r>
            <a:endParaRPr kumimoji="1" lang="zh-CN" altLang="en-US" sz="3200" dirty="0"/>
          </a:p>
        </p:txBody>
      </p:sp>
      <p:pic>
        <p:nvPicPr>
          <p:cNvPr id="4" name="图片 3"/>
          <p:cNvPicPr/>
          <p:nvPr/>
        </p:nvPicPr>
        <p:blipFill>
          <a:blip r:embed="rId2">
            <a:extLst>
              <a:ext uri="{28A0092B-C50C-407E-A947-70E740481C1C}">
                <a14:useLocalDpi xmlns:a14="http://schemas.microsoft.com/office/drawing/2010/main" val="0"/>
              </a:ext>
            </a:extLst>
          </a:blip>
          <a:srcRect/>
          <a:stretch>
            <a:fillRect/>
          </a:stretch>
        </p:blipFill>
        <p:spPr bwMode="auto">
          <a:xfrm>
            <a:off x="841778" y="4009570"/>
            <a:ext cx="7189960" cy="2721429"/>
          </a:xfrm>
          <a:prstGeom prst="rect">
            <a:avLst/>
          </a:prstGeom>
          <a:noFill/>
          <a:ln>
            <a:noFill/>
          </a:ln>
        </p:spPr>
      </p:pic>
    </p:spTree>
    <p:extLst>
      <p:ext uri="{BB962C8B-B14F-4D97-AF65-F5344CB8AC3E}">
        <p14:creationId xmlns:p14="http://schemas.microsoft.com/office/powerpoint/2010/main" val="3050957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marL="742950" indent="-742950">
              <a:buFont typeface="+mj-lt"/>
              <a:buAutoNum type="arabicPeriod"/>
            </a:pPr>
            <a:r>
              <a:rPr kumimoji="1" lang="en-US" altLang="zh-CN" sz="4000" b="1" dirty="0" smtClean="0">
                <a:solidFill>
                  <a:srgbClr val="1F497D"/>
                </a:solidFill>
              </a:rPr>
              <a:t>Database</a:t>
            </a:r>
            <a:endParaRPr kumimoji="1" lang="zh-CN" altLang="en-US" sz="4000" b="1" dirty="0">
              <a:solidFill>
                <a:srgbClr val="1F497D"/>
              </a:solidFill>
            </a:endParaRPr>
          </a:p>
        </p:txBody>
      </p:sp>
      <p:sp>
        <p:nvSpPr>
          <p:cNvPr id="3" name="内容占位符 2"/>
          <p:cNvSpPr>
            <a:spLocks noGrp="1"/>
          </p:cNvSpPr>
          <p:nvPr>
            <p:ph sz="quarter" idx="13"/>
          </p:nvPr>
        </p:nvSpPr>
        <p:spPr/>
        <p:txBody>
          <a:bodyPr>
            <a:noAutofit/>
          </a:bodyPr>
          <a:lstStyle/>
          <a:p>
            <a:r>
              <a:rPr lang="en-US" altLang="zh-CN" sz="3400" dirty="0" smtClean="0"/>
              <a:t>The </a:t>
            </a:r>
            <a:r>
              <a:rPr lang="en-US" altLang="zh-CN" sz="3400" dirty="0"/>
              <a:t>database uses </a:t>
            </a:r>
            <a:r>
              <a:rPr lang="en-US" altLang="zh-CN" sz="3400" dirty="0" err="1"/>
              <a:t>mySQL</a:t>
            </a:r>
            <a:r>
              <a:rPr lang="en-US" altLang="zh-CN" sz="3400" dirty="0"/>
              <a:t> and </a:t>
            </a:r>
            <a:r>
              <a:rPr lang="en-US" altLang="zh-CN" sz="3400" dirty="0" smtClean="0"/>
              <a:t>contains four </a:t>
            </a:r>
            <a:r>
              <a:rPr lang="en-US" altLang="zh-CN" sz="3400" dirty="0"/>
              <a:t>kinds of </a:t>
            </a:r>
            <a:r>
              <a:rPr lang="en-US" altLang="zh-CN" sz="3400" dirty="0" smtClean="0"/>
              <a:t>network: Ethernet</a:t>
            </a:r>
            <a:r>
              <a:rPr lang="en-US" altLang="zh-CN" sz="3400" dirty="0"/>
              <a:t>, </a:t>
            </a:r>
            <a:r>
              <a:rPr lang="en-US" altLang="zh-CN" sz="3400" dirty="0" err="1"/>
              <a:t>WiFi</a:t>
            </a:r>
            <a:r>
              <a:rPr lang="en-US" altLang="zh-CN" sz="3400" dirty="0"/>
              <a:t>, </a:t>
            </a:r>
            <a:r>
              <a:rPr lang="en-US" altLang="zh-CN" sz="3400" dirty="0" smtClean="0"/>
              <a:t>Bluetooth, </a:t>
            </a:r>
            <a:r>
              <a:rPr lang="en-US" altLang="zh-CN" sz="3400" dirty="0" err="1" smtClean="0"/>
              <a:t>Zigbee</a:t>
            </a:r>
            <a:r>
              <a:rPr lang="en-US" altLang="zh-CN" sz="3400" dirty="0" smtClean="0"/>
              <a:t>, Cellular.</a:t>
            </a:r>
          </a:p>
          <a:p>
            <a:r>
              <a:rPr kumimoji="1" lang="en-US" altLang="zh-CN" sz="3400" dirty="0" smtClean="0"/>
              <a:t>Three steps:</a:t>
            </a:r>
          </a:p>
          <a:p>
            <a:pPr marL="514350" indent="-514350">
              <a:buAutoNum type="arabicParenBoth"/>
            </a:pPr>
            <a:r>
              <a:rPr lang="en-US" altLang="zh-CN" sz="3400" dirty="0" smtClean="0"/>
              <a:t>Extend </a:t>
            </a:r>
            <a:r>
              <a:rPr lang="en-US" altLang="zh-CN" sz="3400" dirty="0"/>
              <a:t>the records in the database. </a:t>
            </a:r>
            <a:endParaRPr lang="en-US" altLang="zh-CN" sz="3400" dirty="0" smtClean="0"/>
          </a:p>
          <a:p>
            <a:pPr marL="514350" indent="-514350">
              <a:buAutoNum type="arabicParenBoth"/>
            </a:pPr>
            <a:r>
              <a:rPr lang="en-US" altLang="zh-CN" sz="3400" dirty="0" smtClean="0"/>
              <a:t>Add </a:t>
            </a:r>
            <a:r>
              <a:rPr lang="en-US" altLang="zh-CN" sz="3400" dirty="0"/>
              <a:t>more kinds of network into the </a:t>
            </a:r>
            <a:r>
              <a:rPr lang="en-US" altLang="zh-CN" sz="3400" dirty="0" smtClean="0"/>
              <a:t>database.</a:t>
            </a:r>
          </a:p>
          <a:p>
            <a:pPr marL="514350" indent="-514350">
              <a:buAutoNum type="arabicParenBoth"/>
            </a:pPr>
            <a:r>
              <a:rPr lang="en-US" altLang="zh-CN" sz="3400" dirty="0"/>
              <a:t>W</a:t>
            </a:r>
            <a:r>
              <a:rPr lang="en-US" altLang="zh-CN" sz="3400" dirty="0" smtClean="0"/>
              <a:t>rite </a:t>
            </a:r>
            <a:r>
              <a:rPr lang="en-US" altLang="zh-CN" sz="3400" dirty="0"/>
              <a:t>script to update the </a:t>
            </a:r>
            <a:r>
              <a:rPr lang="en-US" altLang="zh-CN" sz="3400" dirty="0" smtClean="0"/>
              <a:t>database.</a:t>
            </a:r>
            <a:endParaRPr kumimoji="1" lang="zh-CN" altLang="en-US" sz="3400" dirty="0"/>
          </a:p>
        </p:txBody>
      </p:sp>
    </p:spTree>
    <p:extLst>
      <p:ext uri="{BB962C8B-B14F-4D97-AF65-F5344CB8AC3E}">
        <p14:creationId xmlns:p14="http://schemas.microsoft.com/office/powerpoint/2010/main" val="1365642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sz="4000" b="1" dirty="0" smtClean="0">
                <a:solidFill>
                  <a:srgbClr val="1F497D"/>
                </a:solidFill>
              </a:rPr>
              <a:t>Display in </a:t>
            </a:r>
            <a:r>
              <a:rPr kumimoji="1" lang="en-US" altLang="zh-CN" sz="4000" b="1" dirty="0" err="1">
                <a:solidFill>
                  <a:srgbClr val="1F497D"/>
                </a:solidFill>
              </a:rPr>
              <a:t>M</a:t>
            </a:r>
            <a:r>
              <a:rPr kumimoji="1" lang="en-US" altLang="zh-CN" sz="4000" b="1" dirty="0" err="1" smtClean="0">
                <a:solidFill>
                  <a:srgbClr val="1F497D"/>
                </a:solidFill>
              </a:rPr>
              <a:t>ysql</a:t>
            </a:r>
            <a:r>
              <a:rPr kumimoji="1" lang="en-US" altLang="zh-CN" sz="4000" b="1" dirty="0" smtClean="0">
                <a:solidFill>
                  <a:srgbClr val="1F497D"/>
                </a:solidFill>
              </a:rPr>
              <a:t> </a:t>
            </a:r>
            <a:r>
              <a:rPr kumimoji="1" lang="en-US" altLang="zh-CN" sz="4000" b="1" dirty="0">
                <a:solidFill>
                  <a:srgbClr val="1F497D"/>
                </a:solidFill>
              </a:rPr>
              <a:t>database &amp; Workbench</a:t>
            </a:r>
            <a:endParaRPr kumimoji="1" lang="zh-CN" altLang="en-US" sz="4000" b="1" dirty="0">
              <a:solidFill>
                <a:srgbClr val="1F497D"/>
              </a:solidFill>
            </a:endParaRPr>
          </a:p>
        </p:txBody>
      </p:sp>
      <p:pic>
        <p:nvPicPr>
          <p:cNvPr id="4" name="内容占位符 3"/>
          <p:cNvPicPr>
            <a:picLocks noGrp="1" noChangeAspect="1"/>
          </p:cNvPicPr>
          <p:nvPr>
            <p:ph sz="quarter" idx="13"/>
          </p:nvPr>
        </p:nvPicPr>
        <p:blipFill>
          <a:blip r:embed="rId2"/>
          <a:srcRect t="5269" b="5269"/>
          <a:stretch>
            <a:fillRect/>
          </a:stretch>
        </p:blipFill>
        <p:spPr>
          <a:xfrm>
            <a:off x="274321" y="1687286"/>
            <a:ext cx="4043680" cy="4548922"/>
          </a:xfrm>
        </p:spPr>
      </p:pic>
      <p:pic>
        <p:nvPicPr>
          <p:cNvPr id="5" name="内容占位符 5"/>
          <p:cNvPicPr>
            <a:picLocks noChangeAspect="1"/>
          </p:cNvPicPr>
          <p:nvPr/>
        </p:nvPicPr>
        <p:blipFill>
          <a:blip r:embed="rId3"/>
          <a:srcRect t="10410" b="10410"/>
          <a:stretch>
            <a:fillRect/>
          </a:stretch>
        </p:blipFill>
        <p:spPr>
          <a:xfrm>
            <a:off x="4499430" y="1687286"/>
            <a:ext cx="4370250" cy="4548922"/>
          </a:xfrm>
          <a:prstGeom prst="rect">
            <a:avLst/>
          </a:prstGeom>
        </p:spPr>
      </p:pic>
    </p:spTree>
    <p:extLst>
      <p:ext uri="{BB962C8B-B14F-4D97-AF65-F5344CB8AC3E}">
        <p14:creationId xmlns:p14="http://schemas.microsoft.com/office/powerpoint/2010/main" val="2106474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4000" b="1" dirty="0" smtClean="0">
                <a:solidFill>
                  <a:srgbClr val="1F497D"/>
                </a:solidFill>
              </a:rPr>
              <a:t>2.   Background Java Program (server end)</a:t>
            </a:r>
            <a:endParaRPr kumimoji="1" lang="zh-CN" altLang="en-US" sz="4000" b="1" dirty="0">
              <a:solidFill>
                <a:srgbClr val="1F497D"/>
              </a:solidFill>
            </a:endParaRPr>
          </a:p>
        </p:txBody>
      </p:sp>
      <p:sp>
        <p:nvSpPr>
          <p:cNvPr id="3" name="内容占位符 2"/>
          <p:cNvSpPr>
            <a:spLocks noGrp="1"/>
          </p:cNvSpPr>
          <p:nvPr>
            <p:ph sz="quarter" idx="13"/>
          </p:nvPr>
        </p:nvSpPr>
        <p:spPr/>
        <p:txBody>
          <a:bodyPr>
            <a:normAutofit/>
          </a:bodyPr>
          <a:lstStyle/>
          <a:p>
            <a:r>
              <a:rPr kumimoji="1" lang="en-US" altLang="zh-CN" sz="3600" dirty="0" smtClean="0"/>
              <a:t>Read data from Data Base, including DB API.</a:t>
            </a:r>
          </a:p>
          <a:p>
            <a:r>
              <a:rPr kumimoji="1" lang="en-US" altLang="zh-CN" sz="3600" dirty="0" smtClean="0"/>
              <a:t>Periodically refresh JSON data for front-end UI (web-based JavaScript) display.</a:t>
            </a:r>
          </a:p>
          <a:p>
            <a:r>
              <a:rPr kumimoji="1" lang="en-US" altLang="zh-CN" sz="3600" dirty="0" smtClean="0"/>
              <a:t>Display the system information on the user interface, for administrator to debug the system. </a:t>
            </a:r>
            <a:endParaRPr kumimoji="1" lang="zh-CN" altLang="en-US" sz="3600" dirty="0" smtClean="0"/>
          </a:p>
          <a:p>
            <a:endParaRPr lang="en-US" altLang="zh-CN" dirty="0" smtClean="0"/>
          </a:p>
          <a:p>
            <a:endParaRPr lang="en-US" altLang="zh-CN" dirty="0" smtClean="0"/>
          </a:p>
          <a:p>
            <a:endParaRPr kumimoji="1" lang="zh-CN" altLang="en-US" dirty="0"/>
          </a:p>
        </p:txBody>
      </p:sp>
    </p:spTree>
    <p:extLst>
      <p:ext uri="{BB962C8B-B14F-4D97-AF65-F5344CB8AC3E}">
        <p14:creationId xmlns:p14="http://schemas.microsoft.com/office/powerpoint/2010/main" val="1015594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en-US" altLang="zh-CN" sz="4000" b="1" dirty="0" smtClean="0">
                <a:solidFill>
                  <a:srgbClr val="1F497D"/>
                </a:solidFill>
              </a:rPr>
              <a:t>Java Program</a:t>
            </a:r>
            <a:endParaRPr kumimoji="1" lang="zh-CN" altLang="en-US" sz="4000" b="1" dirty="0">
              <a:solidFill>
                <a:srgbClr val="1F497D"/>
              </a:solidFill>
            </a:endParaRPr>
          </a:p>
        </p:txBody>
      </p:sp>
      <p:sp>
        <p:nvSpPr>
          <p:cNvPr id="3" name="内容占位符 2"/>
          <p:cNvSpPr>
            <a:spLocks noGrp="1"/>
          </p:cNvSpPr>
          <p:nvPr>
            <p:ph sz="quarter" idx="13"/>
          </p:nvPr>
        </p:nvSpPr>
        <p:spPr>
          <a:xfrm>
            <a:off x="457200" y="1417638"/>
            <a:ext cx="8229600" cy="594912"/>
          </a:xfrm>
        </p:spPr>
        <p:txBody>
          <a:bodyPr>
            <a:normAutofit/>
          </a:bodyPr>
          <a:lstStyle/>
          <a:p>
            <a:r>
              <a:rPr kumimoji="1" lang="en-US" altLang="zh-CN" dirty="0" smtClean="0"/>
              <a:t>Java background server end program user interface</a:t>
            </a:r>
            <a:endParaRPr kumimoji="1" lang="zh-CN" altLang="en-US" dirty="0"/>
          </a:p>
        </p:txBody>
      </p:sp>
      <p:pic>
        <p:nvPicPr>
          <p:cNvPr id="7" name="图片 6"/>
          <p:cNvPicPr>
            <a:picLocks noChangeAspect="1"/>
          </p:cNvPicPr>
          <p:nvPr/>
        </p:nvPicPr>
        <p:blipFill>
          <a:blip r:embed="rId2"/>
          <a:stretch>
            <a:fillRect/>
          </a:stretch>
        </p:blipFill>
        <p:spPr>
          <a:xfrm>
            <a:off x="1400629" y="2012550"/>
            <a:ext cx="6127722" cy="4706682"/>
          </a:xfrm>
          <a:prstGeom prst="rect">
            <a:avLst/>
          </a:prstGeom>
        </p:spPr>
      </p:pic>
    </p:spTree>
    <p:extLst>
      <p:ext uri="{BB962C8B-B14F-4D97-AF65-F5344CB8AC3E}">
        <p14:creationId xmlns:p14="http://schemas.microsoft.com/office/powerpoint/2010/main" val="2578219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kumimoji="1" lang="en-US" altLang="zh-CN" sz="4000" b="1" dirty="0" smtClean="0">
                <a:solidFill>
                  <a:srgbClr val="1F497D"/>
                </a:solidFill>
              </a:rPr>
              <a:t>3.   Front End User Interface (Visualization)</a:t>
            </a:r>
            <a:endParaRPr kumimoji="1" lang="zh-CN" altLang="en-US" sz="4000" b="1" dirty="0">
              <a:solidFill>
                <a:srgbClr val="1F497D"/>
              </a:solidFill>
            </a:endParaRPr>
          </a:p>
        </p:txBody>
      </p:sp>
      <p:sp>
        <p:nvSpPr>
          <p:cNvPr id="3" name="内容占位符 2"/>
          <p:cNvSpPr>
            <a:spLocks noGrp="1"/>
          </p:cNvSpPr>
          <p:nvPr>
            <p:ph sz="quarter" idx="13"/>
          </p:nvPr>
        </p:nvSpPr>
        <p:spPr/>
        <p:txBody>
          <a:bodyPr>
            <a:noAutofit/>
          </a:bodyPr>
          <a:lstStyle/>
          <a:p>
            <a:pPr marL="0" indent="0">
              <a:buNone/>
            </a:pPr>
            <a:r>
              <a:rPr lang="en-US" altLang="zh-CN" sz="3200" dirty="0"/>
              <a:t>The visualization should </a:t>
            </a:r>
            <a:r>
              <a:rPr lang="en-US" altLang="zh-CN" sz="3200" dirty="0" smtClean="0"/>
              <a:t>include:</a:t>
            </a:r>
            <a:endParaRPr lang="en-US" altLang="zh-CN" sz="3200" dirty="0"/>
          </a:p>
          <a:p>
            <a:pPr marL="457200" indent="-457200"/>
            <a:r>
              <a:rPr lang="en-US" altLang="zh-CN" sz="3200" dirty="0" smtClean="0"/>
              <a:t>Node </a:t>
            </a:r>
            <a:r>
              <a:rPr lang="en-US" altLang="zh-CN" sz="3200" dirty="0"/>
              <a:t>representation information. </a:t>
            </a:r>
            <a:endParaRPr lang="en-US" altLang="zh-CN" sz="3200" dirty="0" smtClean="0"/>
          </a:p>
          <a:p>
            <a:pPr marL="457200" indent="-457200"/>
            <a:r>
              <a:rPr lang="en-US" altLang="zh-CN" sz="3200" dirty="0" smtClean="0"/>
              <a:t>Link </a:t>
            </a:r>
            <a:r>
              <a:rPr lang="en-US" altLang="zh-CN" sz="3200" dirty="0"/>
              <a:t>representation information. </a:t>
            </a:r>
            <a:endParaRPr lang="en-US" altLang="zh-CN" sz="3200" dirty="0" smtClean="0"/>
          </a:p>
          <a:p>
            <a:pPr marL="457200" indent="-457200"/>
            <a:r>
              <a:rPr kumimoji="1" lang="en-US" altLang="zh-CN" sz="3200" dirty="0" smtClean="0"/>
              <a:t>                                  </a:t>
            </a:r>
            <a:endParaRPr kumimoji="1" lang="zh-CN" altLang="en-US" sz="3200" dirty="0"/>
          </a:p>
        </p:txBody>
      </p:sp>
      <p:pic>
        <p:nvPicPr>
          <p:cNvPr id="4" name="内容占位符 3"/>
          <p:cNvPicPr>
            <a:picLocks noChangeAspect="1"/>
          </p:cNvPicPr>
          <p:nvPr/>
        </p:nvPicPr>
        <p:blipFill>
          <a:blip r:embed="rId2"/>
          <a:srcRect t="8164" b="8164"/>
          <a:stretch>
            <a:fillRect/>
          </a:stretch>
        </p:blipFill>
        <p:spPr>
          <a:xfrm>
            <a:off x="4957944" y="3094453"/>
            <a:ext cx="3909831" cy="3454981"/>
          </a:xfrm>
          <a:prstGeom prst="rect">
            <a:avLst/>
          </a:prstGeom>
        </p:spPr>
      </p:pic>
      <p:sp>
        <p:nvSpPr>
          <p:cNvPr id="5" name="文本框 4"/>
          <p:cNvSpPr txBox="1"/>
          <p:nvPr/>
        </p:nvSpPr>
        <p:spPr>
          <a:xfrm>
            <a:off x="760726" y="3094453"/>
            <a:ext cx="3898771" cy="3323987"/>
          </a:xfrm>
          <a:prstGeom prst="rect">
            <a:avLst/>
          </a:prstGeom>
          <a:noFill/>
        </p:spPr>
        <p:txBody>
          <a:bodyPr wrap="square" rtlCol="0">
            <a:spAutoFit/>
          </a:bodyPr>
          <a:lstStyle/>
          <a:p>
            <a:r>
              <a:rPr kumimoji="1" lang="en-US" altLang="zh-CN" sz="3200" dirty="0"/>
              <a:t>Both with several obvious characteristics and some information for supervision of the network.</a:t>
            </a:r>
          </a:p>
          <a:p>
            <a:endParaRPr kumimoji="1" lang="zh-CN" altLang="en-US" dirty="0"/>
          </a:p>
        </p:txBody>
      </p:sp>
    </p:spTree>
    <p:extLst>
      <p:ext uri="{BB962C8B-B14F-4D97-AF65-F5344CB8AC3E}">
        <p14:creationId xmlns:p14="http://schemas.microsoft.com/office/powerpoint/2010/main" val="3623951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134</TotalTime>
  <Words>591</Words>
  <Application>Microsoft Macintosh PowerPoint</Application>
  <PresentationFormat>全屏显示(4:3)</PresentationFormat>
  <Paragraphs>40</Paragraphs>
  <Slides>11</Slides>
  <Notes>0</Notes>
  <HiddenSlides>0</HiddenSlides>
  <MMClips>0</MMClips>
  <ScaleCrop>false</ScaleCrop>
  <HeadingPairs>
    <vt:vector size="4" baseType="variant">
      <vt:variant>
        <vt:lpstr>主题</vt:lpstr>
      </vt:variant>
      <vt:variant>
        <vt:i4>1</vt:i4>
      </vt:variant>
      <vt:variant>
        <vt:lpstr>幻灯片标题</vt:lpstr>
      </vt:variant>
      <vt:variant>
        <vt:i4>11</vt:i4>
      </vt:variant>
    </vt:vector>
  </HeadingPairs>
  <TitlesOfParts>
    <vt:vector size="12" baseType="lpstr">
      <vt:lpstr>Soho</vt:lpstr>
      <vt:lpstr>Network Information Base (NIB) visualization system </vt:lpstr>
      <vt:lpstr>Introduction</vt:lpstr>
      <vt:lpstr>Related Work &amp; Contribution</vt:lpstr>
      <vt:lpstr>Architecture of NIB Visualization System</vt:lpstr>
      <vt:lpstr>Database</vt:lpstr>
      <vt:lpstr>Display in Mysql database &amp; Workbench</vt:lpstr>
      <vt:lpstr>2.   Background Java Program (server end)</vt:lpstr>
      <vt:lpstr>Java Program</vt:lpstr>
      <vt:lpstr>3.   Front End User Interface (Visualization)</vt:lpstr>
      <vt:lpstr>Front-end user interface (on device)</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Information Base (NIB) visualization system </dc:title>
  <dc:creator>雪婕 孙</dc:creator>
  <cp:lastModifiedBy>yangliu liu</cp:lastModifiedBy>
  <cp:revision>19</cp:revision>
  <dcterms:created xsi:type="dcterms:W3CDTF">2012-06-04T03:37:19Z</dcterms:created>
  <dcterms:modified xsi:type="dcterms:W3CDTF">2012-06-06T03:45:11Z</dcterms:modified>
</cp:coreProperties>
</file>